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 · Abertura. Cumprimente o grupo, apresente-se rapidamente e faça uma rodada curta para que cada participante diga nome, área e o que espera levar do encontro. Reforce o contrato pedagógico: presença ativa, celular no silencioso, espaço seguro para opinar. Tempo: 10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10 · Abertura do Módulo 02. Reforce que esse é o módulo prático — ao final eles vão saber identificar em qual estilo estão atuando hoje. Tempo: 1 minuto.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11 · Os quatro estilos. Apresente E1 a E4 um por vez. Para cada um, pergunte ao grupo: 'quando vocês usam esse estilo?' Pegue 1 exemplo por estilo. Não passe correndo. Tempo: 12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12 · Matriz dos quatro quadrantes. Use o diagrama para mostrar que os estilos não são bons ou ruins — são respostas a contextos diferentes. Eixo X = direção, eixo Y = apoio. A escolha depende da prontidão do liderado. Tempo: 8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13 · Caso real. Leia a situação da Marina e do João em voz alta. Antes de mostrar a análise, pergunte ao grupo: 'qual estilo o João deveria usar com a Marina?' Receba 2 ou 3 respostas. Depois revele a análise da direita e discuta. Tempo: 10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14 · Exercício prático em duplas. Forme as duplas você mesmo (misture áreas, evite gestores com seus diretos). Explique entregável claramente. Circule pelas duplas durante a execução. No fim, peça que cada dupla apresente 1 caso. Tempo: 30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2 · Apresente o cronograma como mapa do encontro, não como roteiro fechado. Mostre que existem 3 módulos, dois exercícios práticos e momentos de troca. Avise o intervalo agora, para o grupo se organizar. Tempo: 3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3 · Abertura do Módulo 01. Anuncie o tema e diga que esse primeiro bloco é mais conceitual, mas não vai ser palestra: você vai puxar exemplos do dia a dia deles. Tempo: 1 minuto.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4 · Objetivos. Leia em voz alta com calma. Pergunte se algum objetivo já é uma dor real do grupo — guarde o que aparecer para retomar nos exercícios. Tempo: 3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5 · Conceito central. Apresente a definição em duas etapas: primeiro o que liderança situacional é (adaptar estilo), depois o que ela não é (estilo único certo). Use o diagrama da direita para mostrar que estilo = direção + apoio, e que a chave é a prontidão do liderado. Tempo: 8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6 · Origem do modelo. Contextualize Hersey e Blanchard rapidamente — não precisa virar aula de história. O ponto central a fixar é: liderança não é traço fixo, é resposta dinâmica ao contexto. Tempo: 5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7 · Citação. Faça pausa antes de ler. Leia a frase devagar, deixe ar depois. Pergunte: 'isso bate com a sua experiência prática?' Use o silêncio a seu favor. Tempo: 3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8 · Pergunta de reflexão. Dê 2 minutos de silêncio para o grupo pensar e anotar. Depois peça a 2 ou 3 pessoas que compartilhem oralmente. Não force a resposta — quem quiser fala. Tempo: 8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9 · Transição. Anuncie o próximo módulo e adiante: 'agora que entendemos o conceito, vamos ver os quatro estilos que o líder pode operar.' Tempo: 1 minuto.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905000" y="3797498"/>
            <a:ext cx="1491234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CITAÇÃO EDITÁVEL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905000" y="4349948"/>
            <a:ext cx="14716125" cy="27538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600" i="1" spc="-19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Edite esta frase no PowerPoint para inserir qualquer citação relevante ao tema do treinamento.</a:t>
            </a:r>
            <a:endParaRPr lang="en-US" sz="6600" dirty="0"/>
          </a:p>
        </p:txBody>
      </p:sp>
      <p:sp>
        <p:nvSpPr>
          <p:cNvPr id="6" name="Text 3"/>
          <p:cNvSpPr/>
          <p:nvPr/>
        </p:nvSpPr>
        <p:spPr>
          <a:xfrm>
            <a:off x="1905000" y="7522890"/>
            <a:ext cx="14912340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autor da citação</a:t>
            </a:r>
            <a:endParaRPr lang="en-US" sz="1950" dirty="0"/>
          </a:p>
        </p:txBody>
      </p:sp>
      <p:sp>
        <p:nvSpPr>
          <p:cNvPr id="7" name="Text 4"/>
          <p:cNvSpPr/>
          <p:nvPr/>
        </p:nvSpPr>
        <p:spPr>
          <a:xfrm>
            <a:off x="609600" y="9544050"/>
            <a:ext cx="269013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23 · BÔNUS EDITÁVEL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16903378" y="9544050"/>
            <a:ext cx="85122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23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905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LINHA DO TEMPO · 4 MARCOS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419350"/>
            <a:ext cx="16482060" cy="6598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Trajetoria </a:t>
            </a:r>
            <a:pPr algn="l" indent="0" marL="0">
              <a:lnSpc>
                <a:spcPct val="102000"/>
              </a:lnSpc>
              <a:buNone/>
            </a:pPr>
            <a:r>
              <a:rPr lang="en-US" sz="4800" i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em quatro etapas</a:t>
            </a:r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800" dirty="0"/>
          </a:p>
        </p:txBody>
      </p:sp>
      <p:sp>
        <p:nvSpPr>
          <p:cNvPr id="6" name="Shape 3"/>
          <p:cNvSpPr/>
          <p:nvPr/>
        </p:nvSpPr>
        <p:spPr>
          <a:xfrm>
            <a:off x="1943100" y="4298379"/>
            <a:ext cx="14401800" cy="19050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7" name="Shape 4"/>
          <p:cNvSpPr/>
          <p:nvPr/>
        </p:nvSpPr>
        <p:spPr>
          <a:xfrm>
            <a:off x="1143000" y="3993579"/>
            <a:ext cx="609600" cy="609600"/>
          </a:xfrm>
          <a:prstGeom prst="ellipse">
            <a:avLst/>
          </a:prstGeom>
          <a:solidFill>
            <a:srgbClr val="003DA6"/>
          </a:solidFill>
          <a:ln/>
        </p:spPr>
      </p:sp>
      <p:sp>
        <p:nvSpPr>
          <p:cNvPr id="8" name="Text 5"/>
          <p:cNvSpPr/>
          <p:nvPr/>
        </p:nvSpPr>
        <p:spPr>
          <a:xfrm>
            <a:off x="1104900" y="3993579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01</a:t>
            </a:r>
            <a:endParaRPr lang="en-US" sz="1950" dirty="0"/>
          </a:p>
        </p:txBody>
      </p:sp>
      <p:sp>
        <p:nvSpPr>
          <p:cNvPr id="9" name="Text 6"/>
          <p:cNvSpPr/>
          <p:nvPr/>
        </p:nvSpPr>
        <p:spPr>
          <a:xfrm>
            <a:off x="1143000" y="4907979"/>
            <a:ext cx="388505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MARCO · 1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1143000" y="5184204"/>
            <a:ext cx="3885057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Primeira etapa</a:t>
            </a:r>
            <a:endParaRPr lang="en-US" sz="2250" dirty="0"/>
          </a:p>
        </p:txBody>
      </p:sp>
      <p:sp>
        <p:nvSpPr>
          <p:cNvPr id="11" name="Text 8"/>
          <p:cNvSpPr/>
          <p:nvPr/>
        </p:nvSpPr>
        <p:spPr>
          <a:xfrm>
            <a:off x="1143000" y="5646167"/>
            <a:ext cx="3885057" cy="5351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350" dirty="0">
                <a:solidFill>
                  <a:srgbClr val="5A5A5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primeiro marco da jornada.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5219700" y="3993579"/>
            <a:ext cx="609600" cy="609600"/>
          </a:xfrm>
          <a:prstGeom prst="ellipse">
            <a:avLst/>
          </a:prstGeom>
          <a:solidFill>
            <a:srgbClr val="003DA6"/>
          </a:solidFill>
          <a:ln/>
        </p:spPr>
      </p:sp>
      <p:sp>
        <p:nvSpPr>
          <p:cNvPr id="13" name="Text 10"/>
          <p:cNvSpPr/>
          <p:nvPr/>
        </p:nvSpPr>
        <p:spPr>
          <a:xfrm>
            <a:off x="5181600" y="3993579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02</a:t>
            </a:r>
            <a:endParaRPr lang="en-US" sz="1950" dirty="0"/>
          </a:p>
        </p:txBody>
      </p:sp>
      <p:sp>
        <p:nvSpPr>
          <p:cNvPr id="14" name="Text 11"/>
          <p:cNvSpPr/>
          <p:nvPr/>
        </p:nvSpPr>
        <p:spPr>
          <a:xfrm>
            <a:off x="5219700" y="4907979"/>
            <a:ext cx="388505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MARCO · 2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5219700" y="5184204"/>
            <a:ext cx="3885057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Segunda etapa</a:t>
            </a:r>
            <a:endParaRPr lang="en-US" sz="2250" dirty="0"/>
          </a:p>
        </p:txBody>
      </p:sp>
      <p:sp>
        <p:nvSpPr>
          <p:cNvPr id="16" name="Text 13"/>
          <p:cNvSpPr/>
          <p:nvPr/>
        </p:nvSpPr>
        <p:spPr>
          <a:xfrm>
            <a:off x="5219700" y="5646167"/>
            <a:ext cx="3885057" cy="5351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350" dirty="0">
                <a:solidFill>
                  <a:srgbClr val="5A5A5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segundo marco da jornada.</a:t>
            </a:r>
            <a:endParaRPr lang="en-US" sz="1350" dirty="0"/>
          </a:p>
        </p:txBody>
      </p:sp>
      <p:sp>
        <p:nvSpPr>
          <p:cNvPr id="17" name="Shape 14"/>
          <p:cNvSpPr/>
          <p:nvPr/>
        </p:nvSpPr>
        <p:spPr>
          <a:xfrm>
            <a:off x="9296400" y="3993579"/>
            <a:ext cx="609600" cy="609600"/>
          </a:xfrm>
          <a:prstGeom prst="ellipse">
            <a:avLst/>
          </a:prstGeom>
          <a:solidFill>
            <a:srgbClr val="003DA6"/>
          </a:solidFill>
          <a:ln/>
        </p:spPr>
      </p:sp>
      <p:sp>
        <p:nvSpPr>
          <p:cNvPr id="18" name="Text 15"/>
          <p:cNvSpPr/>
          <p:nvPr/>
        </p:nvSpPr>
        <p:spPr>
          <a:xfrm>
            <a:off x="9258300" y="3993579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03</a:t>
            </a:r>
            <a:endParaRPr lang="en-US" sz="1950" dirty="0"/>
          </a:p>
        </p:txBody>
      </p:sp>
      <p:sp>
        <p:nvSpPr>
          <p:cNvPr id="19" name="Text 16"/>
          <p:cNvSpPr/>
          <p:nvPr/>
        </p:nvSpPr>
        <p:spPr>
          <a:xfrm>
            <a:off x="9296400" y="4907979"/>
            <a:ext cx="388505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MARCO · 3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9296400" y="5184204"/>
            <a:ext cx="3885057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Terceira etapa</a:t>
            </a:r>
            <a:endParaRPr lang="en-US" sz="2250" dirty="0"/>
          </a:p>
        </p:txBody>
      </p:sp>
      <p:sp>
        <p:nvSpPr>
          <p:cNvPr id="21" name="Text 18"/>
          <p:cNvSpPr/>
          <p:nvPr/>
        </p:nvSpPr>
        <p:spPr>
          <a:xfrm>
            <a:off x="9296400" y="5646167"/>
            <a:ext cx="3885057" cy="5351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350" dirty="0">
                <a:solidFill>
                  <a:srgbClr val="5A5A5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terceiro marco da jornada.</a:t>
            </a:r>
            <a:endParaRPr lang="en-US" sz="1350" dirty="0"/>
          </a:p>
        </p:txBody>
      </p:sp>
      <p:sp>
        <p:nvSpPr>
          <p:cNvPr id="22" name="Shape 19"/>
          <p:cNvSpPr/>
          <p:nvPr/>
        </p:nvSpPr>
        <p:spPr>
          <a:xfrm>
            <a:off x="13373100" y="3993579"/>
            <a:ext cx="609600" cy="609600"/>
          </a:xfrm>
          <a:prstGeom prst="ellipse">
            <a:avLst/>
          </a:prstGeom>
          <a:solidFill>
            <a:srgbClr val="004A59"/>
          </a:solidFill>
          <a:ln/>
        </p:spPr>
      </p:sp>
      <p:sp>
        <p:nvSpPr>
          <p:cNvPr id="23" name="Text 20"/>
          <p:cNvSpPr/>
          <p:nvPr/>
        </p:nvSpPr>
        <p:spPr>
          <a:xfrm>
            <a:off x="13335000" y="3993579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04</a:t>
            </a:r>
            <a:endParaRPr lang="en-US" sz="1950" dirty="0"/>
          </a:p>
        </p:txBody>
      </p:sp>
      <p:sp>
        <p:nvSpPr>
          <p:cNvPr id="24" name="Text 21"/>
          <p:cNvSpPr/>
          <p:nvPr/>
        </p:nvSpPr>
        <p:spPr>
          <a:xfrm>
            <a:off x="13373100" y="4907979"/>
            <a:ext cx="388505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004A5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MARCO · 4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13373100" y="5184204"/>
            <a:ext cx="3885057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Quarta etapa</a:t>
            </a:r>
            <a:endParaRPr lang="en-US" sz="2250" dirty="0"/>
          </a:p>
        </p:txBody>
      </p:sp>
      <p:sp>
        <p:nvSpPr>
          <p:cNvPr id="26" name="Text 23"/>
          <p:cNvSpPr/>
          <p:nvPr/>
        </p:nvSpPr>
        <p:spPr>
          <a:xfrm>
            <a:off x="13373100" y="5646167"/>
            <a:ext cx="3885057" cy="5351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350" dirty="0">
                <a:solidFill>
                  <a:srgbClr val="5A5A5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quarto marco da jornada.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609600" y="9544050"/>
            <a:ext cx="268929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32 · BONUS EDITAVEL</a:t>
            </a:r>
            <a:endParaRPr lang="en-US" sz="1350" dirty="0"/>
          </a:p>
        </p:txBody>
      </p:sp>
      <p:sp>
        <p:nvSpPr>
          <p:cNvPr id="28" name="Text 25"/>
          <p:cNvSpPr/>
          <p:nvPr/>
        </p:nvSpPr>
        <p:spPr>
          <a:xfrm>
            <a:off x="16904196" y="9544050"/>
            <a:ext cx="85040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32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905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GRID 2X2 · QUATRO ELEMENTOS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419350"/>
            <a:ext cx="16482060" cy="6598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Quatro </a:t>
            </a:r>
            <a:pPr algn="l" indent="0" marL="0">
              <a:lnSpc>
                <a:spcPct val="102000"/>
              </a:lnSpc>
              <a:buNone/>
            </a:pPr>
            <a:r>
              <a:rPr lang="en-US" sz="4800" i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elementos-chave</a:t>
            </a:r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800" dirty="0"/>
          </a:p>
        </p:txBody>
      </p:sp>
      <p:sp>
        <p:nvSpPr>
          <p:cNvPr id="6" name="Shape 3"/>
          <p:cNvSpPr/>
          <p:nvPr/>
        </p:nvSpPr>
        <p:spPr>
          <a:xfrm>
            <a:off x="1143000" y="3574479"/>
            <a:ext cx="7848600" cy="2303115"/>
          </a:xfrm>
          <a:prstGeom prst="roundRect">
            <a:avLst>
              <a:gd name="adj" fmla="val 7444"/>
            </a:avLst>
          </a:prstGeom>
          <a:solidFill>
            <a:srgbClr val="FFFFFF"/>
          </a:solidFill>
          <a:ln/>
        </p:spPr>
      </p:sp>
      <p:sp>
        <p:nvSpPr>
          <p:cNvPr id="7" name="Text 4"/>
          <p:cNvSpPr/>
          <p:nvPr/>
        </p:nvSpPr>
        <p:spPr>
          <a:xfrm>
            <a:off x="1524000" y="3955479"/>
            <a:ext cx="7299198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192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01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1524000" y="4736529"/>
            <a:ext cx="7299198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spc="-4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Elemento um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1524000" y="5220370"/>
            <a:ext cx="7299198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primeiro elemento. Use frases curtas e diretas.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96400" y="3574479"/>
            <a:ext cx="7848600" cy="2303115"/>
          </a:xfrm>
          <a:prstGeom prst="roundRect">
            <a:avLst>
              <a:gd name="adj" fmla="val 7444"/>
            </a:avLst>
          </a:prstGeom>
          <a:solidFill>
            <a:srgbClr val="FFFFFF"/>
          </a:solidFill>
          <a:ln/>
        </p:spPr>
      </p:sp>
      <p:sp>
        <p:nvSpPr>
          <p:cNvPr id="11" name="Text 8"/>
          <p:cNvSpPr/>
          <p:nvPr/>
        </p:nvSpPr>
        <p:spPr>
          <a:xfrm>
            <a:off x="9677400" y="3955479"/>
            <a:ext cx="7299198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192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02</a:t>
            </a:r>
            <a:endParaRPr lang="en-US" sz="4800" dirty="0"/>
          </a:p>
        </p:txBody>
      </p:sp>
      <p:sp>
        <p:nvSpPr>
          <p:cNvPr id="12" name="Text 9"/>
          <p:cNvSpPr/>
          <p:nvPr/>
        </p:nvSpPr>
        <p:spPr>
          <a:xfrm>
            <a:off x="9677400" y="4736529"/>
            <a:ext cx="7299198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spc="-4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Elemento dois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9677400" y="5220370"/>
            <a:ext cx="7299198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segundo elemento.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1143000" y="6182395"/>
            <a:ext cx="7848600" cy="2303115"/>
          </a:xfrm>
          <a:prstGeom prst="roundRect">
            <a:avLst>
              <a:gd name="adj" fmla="val 7444"/>
            </a:avLst>
          </a:prstGeom>
          <a:solidFill>
            <a:srgbClr val="FFFFFF"/>
          </a:solidFill>
          <a:ln/>
        </p:spPr>
      </p:sp>
      <p:sp>
        <p:nvSpPr>
          <p:cNvPr id="15" name="Text 12"/>
          <p:cNvSpPr/>
          <p:nvPr/>
        </p:nvSpPr>
        <p:spPr>
          <a:xfrm>
            <a:off x="1524000" y="6563395"/>
            <a:ext cx="7299198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192" kern="0" dirty="0">
                <a:solidFill>
                  <a:srgbClr val="004A5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03</a:t>
            </a:r>
            <a:endParaRPr lang="en-US" sz="4800" dirty="0"/>
          </a:p>
        </p:txBody>
      </p:sp>
      <p:sp>
        <p:nvSpPr>
          <p:cNvPr id="16" name="Text 13"/>
          <p:cNvSpPr/>
          <p:nvPr/>
        </p:nvSpPr>
        <p:spPr>
          <a:xfrm>
            <a:off x="1524000" y="7344445"/>
            <a:ext cx="7299198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spc="-4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Elemento tres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1524000" y="7828285"/>
            <a:ext cx="7299198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Descricao editavel do terceiro elemento.</a:t>
            </a:r>
            <a:endParaRPr lang="en-US" sz="1500" dirty="0"/>
          </a:p>
        </p:txBody>
      </p:sp>
      <p:sp>
        <p:nvSpPr>
          <p:cNvPr id="18" name="Shape 15"/>
          <p:cNvSpPr/>
          <p:nvPr/>
        </p:nvSpPr>
        <p:spPr>
          <a:xfrm>
            <a:off x="9296400" y="6182395"/>
            <a:ext cx="7848600" cy="2303115"/>
          </a:xfrm>
          <a:prstGeom prst="roundRect">
            <a:avLst>
              <a:gd name="adj" fmla="val 7444"/>
            </a:avLst>
          </a:prstGeom>
          <a:solidFill>
            <a:srgbClr val="081D29"/>
          </a:solidFill>
          <a:ln/>
        </p:spPr>
      </p:sp>
      <p:sp>
        <p:nvSpPr>
          <p:cNvPr id="19" name="Text 16"/>
          <p:cNvSpPr/>
          <p:nvPr/>
        </p:nvSpPr>
        <p:spPr>
          <a:xfrm>
            <a:off x="9677400" y="6563395"/>
            <a:ext cx="7299198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192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04</a:t>
            </a:r>
            <a:endParaRPr lang="en-US" sz="4800" dirty="0"/>
          </a:p>
        </p:txBody>
      </p:sp>
      <p:sp>
        <p:nvSpPr>
          <p:cNvPr id="20" name="Text 17"/>
          <p:cNvSpPr/>
          <p:nvPr/>
        </p:nvSpPr>
        <p:spPr>
          <a:xfrm>
            <a:off x="9677400" y="7344445"/>
            <a:ext cx="7299198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spc="-48" kern="0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Elemento quatro</a:t>
            </a:r>
            <a:endParaRPr lang="en-US" sz="2400" dirty="0"/>
          </a:p>
        </p:txBody>
      </p:sp>
      <p:sp>
        <p:nvSpPr>
          <p:cNvPr id="21" name="Text 18"/>
          <p:cNvSpPr/>
          <p:nvPr/>
        </p:nvSpPr>
        <p:spPr>
          <a:xfrm>
            <a:off x="9677400" y="7828285"/>
            <a:ext cx="7299198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FFFFFF">
                    <a:alpha val="85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Card destacado — use para enfatizar conclusao ou item principal.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09600" y="9544050"/>
            <a:ext cx="268891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33 · BONUS EDITAVEL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16903898" y="9544050"/>
            <a:ext cx="85070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33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9144000" cy="10287000"/>
          </a:xfrm>
          <a:prstGeom prst="rect">
            <a:avLst/>
          </a:prstGeom>
          <a:solidFill>
            <a:srgbClr val="2A4A55"/>
          </a:solidFill>
          <a:ln/>
        </p:spPr>
      </p:sp>
      <p:sp>
        <p:nvSpPr>
          <p:cNvPr id="5" name="Text 2"/>
          <p:cNvSpPr/>
          <p:nvPr/>
        </p:nvSpPr>
        <p:spPr>
          <a:xfrm>
            <a:off x="2568231" y="4235797"/>
            <a:ext cx="400753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050" b="1" spc="315" kern="0" dirty="0">
                <a:solidFill>
                  <a:srgbClr val="FFFFFF">
                    <a:alpha val="6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SUBSTITUIR NO POWERPOINT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2568231" y="4531072"/>
            <a:ext cx="4007538" cy="1043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3600" i="1" spc="-108" kern="0" dirty="0">
                <a:solidFill>
                  <a:srgbClr val="FFFFFF">
                    <a:alpha val="85000"/>
                  </a:srgbClr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[ inserir foto ou imagem aqui ]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2568231" y="5841653"/>
            <a:ext cx="400753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>
                    <a:alpha val="55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recomendado: 960x1080px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10096500" y="3809033"/>
            <a:ext cx="725995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IMAGEM + TEXTO —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10096500" y="4285283"/>
            <a:ext cx="7259955" cy="6209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500" b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Titulo do </a:t>
            </a:r>
            <a:pPr algn="l" indent="0" marL="0">
              <a:lnSpc>
                <a:spcPct val="102000"/>
              </a:lnSpc>
              <a:buNone/>
            </a:pPr>
            <a:r>
              <a:rPr lang="en-US" sz="4500" i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slide aqui</a:t>
            </a:r>
            <a:pPr algn="l" indent="0" marL="0">
              <a:lnSpc>
                <a:spcPct val="102000"/>
              </a:lnSpc>
              <a:buNone/>
            </a:pPr>
            <a:r>
              <a:rPr lang="en-US" sz="4500" b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500" dirty="0"/>
          </a:p>
        </p:txBody>
      </p:sp>
      <p:sp>
        <p:nvSpPr>
          <p:cNvPr id="10" name="Text 7"/>
          <p:cNvSpPr/>
          <p:nvPr/>
        </p:nvSpPr>
        <p:spPr>
          <a:xfrm>
            <a:off x="10096500" y="5134868"/>
            <a:ext cx="725995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Edite este paragrafo principal para descrever o conceito, o caso ou a historia representada na imagem ao lado.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0096500" y="6049268"/>
            <a:ext cx="725995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5A5A5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Layout ideal para apresentar pessoas, ambientes, produtos ou casos reais. Substitua o gradiente pela sua imagem no PowerPoint.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10096500" y="6887468"/>
            <a:ext cx="72599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CREDITO · EDITE AQUI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609600" y="9544050"/>
            <a:ext cx="270692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FFFFFF">
                    <a:alpha val="7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34 · BONUS EDITAVEL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16886337" y="9544050"/>
            <a:ext cx="868263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34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905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COMPARATIVO · TRES COLUNAS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419350"/>
            <a:ext cx="16482060" cy="6209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500" b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Tres </a:t>
            </a:r>
            <a:pPr algn="l" indent="0" marL="0">
              <a:lnSpc>
                <a:spcPct val="102000"/>
              </a:lnSpc>
              <a:buNone/>
            </a:pPr>
            <a:r>
              <a:rPr lang="en-US" sz="4500" i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caminhos comparados</a:t>
            </a:r>
            <a:pPr algn="l" indent="0" marL="0">
              <a:lnSpc>
                <a:spcPct val="102000"/>
              </a:lnSpc>
              <a:buNone/>
            </a:pPr>
            <a:r>
              <a:rPr lang="en-US" sz="4500" b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500" dirty="0"/>
          </a:p>
        </p:txBody>
      </p:sp>
      <p:sp>
        <p:nvSpPr>
          <p:cNvPr id="6" name="Shape 3"/>
          <p:cNvSpPr/>
          <p:nvPr/>
        </p:nvSpPr>
        <p:spPr>
          <a:xfrm>
            <a:off x="1143000" y="3535635"/>
            <a:ext cx="5181600" cy="3844230"/>
          </a:xfrm>
          <a:prstGeom prst="roundRect">
            <a:avLst>
              <a:gd name="adj" fmla="val 3964"/>
            </a:avLst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495425" y="3888060"/>
            <a:ext cx="461105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OPCAO · A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495425" y="4183335"/>
            <a:ext cx="4611052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67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Caminho A</a:t>
            </a:r>
            <a:endParaRPr lang="en-US" sz="2700" dirty="0"/>
          </a:p>
        </p:txBody>
      </p:sp>
      <p:sp>
        <p:nvSpPr>
          <p:cNvPr id="9" name="Text 6"/>
          <p:cNvSpPr/>
          <p:nvPr/>
        </p:nvSpPr>
        <p:spPr>
          <a:xfrm>
            <a:off x="1362075" y="4827166"/>
            <a:ext cx="4686300" cy="2219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1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2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3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4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6553200" y="3535635"/>
            <a:ext cx="5181600" cy="3844230"/>
          </a:xfrm>
          <a:prstGeom prst="roundRect">
            <a:avLst>
              <a:gd name="adj" fmla="val 3964"/>
            </a:avLst>
          </a:prstGeom>
          <a:solidFill>
            <a:srgbClr val="F4F8FF"/>
          </a:solidFill>
          <a:ln w="19050">
            <a:solidFill>
              <a:srgbClr val="003DA6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915150" y="3421335"/>
            <a:ext cx="1607641" cy="266700"/>
          </a:xfrm>
          <a:prstGeom prst="roundRect">
            <a:avLst>
              <a:gd name="adj" fmla="val 50000"/>
            </a:avLst>
          </a:prstGeom>
          <a:solidFill>
            <a:srgbClr val="003DA6"/>
          </a:solidFill>
          <a:ln/>
        </p:spPr>
      </p:sp>
      <p:sp>
        <p:nvSpPr>
          <p:cNvPr id="12" name="Text 9"/>
          <p:cNvSpPr/>
          <p:nvPr/>
        </p:nvSpPr>
        <p:spPr>
          <a:xfrm>
            <a:off x="7048500" y="3478485"/>
            <a:ext cx="141714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RECOMENDADO</a:t>
            </a:r>
            <a:endParaRPr lang="en-US" sz="975" dirty="0"/>
          </a:p>
        </p:txBody>
      </p:sp>
      <p:sp>
        <p:nvSpPr>
          <p:cNvPr id="13" name="Text 10"/>
          <p:cNvSpPr/>
          <p:nvPr/>
        </p:nvSpPr>
        <p:spPr>
          <a:xfrm>
            <a:off x="6915150" y="3897585"/>
            <a:ext cx="459143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OPCAO · B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6915150" y="4192860"/>
            <a:ext cx="4591431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67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Caminho B</a:t>
            </a:r>
            <a:endParaRPr lang="en-US" sz="2700" dirty="0"/>
          </a:p>
        </p:txBody>
      </p:sp>
      <p:sp>
        <p:nvSpPr>
          <p:cNvPr id="15" name="Text 12"/>
          <p:cNvSpPr/>
          <p:nvPr/>
        </p:nvSpPr>
        <p:spPr>
          <a:xfrm>
            <a:off x="6781800" y="4836691"/>
            <a:ext cx="4667250" cy="2219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1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2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3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4</a:t>
            </a:r>
            <a:endParaRPr lang="en-US" sz="1500" dirty="0"/>
          </a:p>
        </p:txBody>
      </p:sp>
      <p:sp>
        <p:nvSpPr>
          <p:cNvPr id="16" name="Shape 13"/>
          <p:cNvSpPr/>
          <p:nvPr/>
        </p:nvSpPr>
        <p:spPr>
          <a:xfrm>
            <a:off x="11963400" y="3535635"/>
            <a:ext cx="5181600" cy="3844230"/>
          </a:xfrm>
          <a:prstGeom prst="roundRect">
            <a:avLst>
              <a:gd name="adj" fmla="val 3964"/>
            </a:avLst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315825" y="3888060"/>
            <a:ext cx="461105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OPCAO · C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12315825" y="4183335"/>
            <a:ext cx="4611052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67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Caminho C</a:t>
            </a:r>
            <a:endParaRPr lang="en-US" sz="2700" dirty="0"/>
          </a:p>
        </p:txBody>
      </p:sp>
      <p:sp>
        <p:nvSpPr>
          <p:cNvPr id="19" name="Text 16"/>
          <p:cNvSpPr/>
          <p:nvPr/>
        </p:nvSpPr>
        <p:spPr>
          <a:xfrm>
            <a:off x="12182475" y="4827166"/>
            <a:ext cx="4686300" cy="2219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1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2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3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Caracteristica editavel 4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609600" y="9544050"/>
            <a:ext cx="268837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35 · BONUS EDITAVEL</a:t>
            </a:r>
            <a:endParaRPr lang="en-US" sz="1350" dirty="0"/>
          </a:p>
        </p:txBody>
      </p:sp>
      <p:sp>
        <p:nvSpPr>
          <p:cNvPr id="21" name="Text 18"/>
          <p:cNvSpPr/>
          <p:nvPr/>
        </p:nvSpPr>
        <p:spPr>
          <a:xfrm>
            <a:off x="16904196" y="9544050"/>
            <a:ext cx="85040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35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7145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AGENDA · CINCO ETAPAS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190750"/>
            <a:ext cx="16482060" cy="6209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500" b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Agenda do </a:t>
            </a:r>
            <a:pPr algn="l" indent="0" marL="0">
              <a:lnSpc>
                <a:spcPct val="102000"/>
              </a:lnSpc>
              <a:buNone/>
            </a:pPr>
            <a:r>
              <a:rPr lang="en-US" sz="4500" i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encontro</a:t>
            </a:r>
            <a:pPr algn="l" indent="0" marL="0">
              <a:lnSpc>
                <a:spcPct val="102000"/>
              </a:lnSpc>
              <a:buNone/>
            </a:pPr>
            <a:r>
              <a:rPr lang="en-US" sz="4500" b="1" spc="-15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500" dirty="0"/>
          </a:p>
        </p:txBody>
      </p:sp>
      <p:sp>
        <p:nvSpPr>
          <p:cNvPr id="6" name="Shape 3"/>
          <p:cNvSpPr/>
          <p:nvPr/>
        </p:nvSpPr>
        <p:spPr>
          <a:xfrm>
            <a:off x="1143000" y="4088085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7" name="Shape 4"/>
          <p:cNvSpPr/>
          <p:nvPr/>
        </p:nvSpPr>
        <p:spPr>
          <a:xfrm>
            <a:off x="1143000" y="3230835"/>
            <a:ext cx="16002000" cy="19050"/>
          </a:xfrm>
          <a:prstGeom prst="rect">
            <a:avLst/>
          </a:prstGeom>
          <a:solidFill>
            <a:srgbClr val="081D29"/>
          </a:solidFill>
          <a:ln/>
        </p:spPr>
      </p:sp>
      <p:sp>
        <p:nvSpPr>
          <p:cNvPr id="8" name="Text 5"/>
          <p:cNvSpPr/>
          <p:nvPr/>
        </p:nvSpPr>
        <p:spPr>
          <a:xfrm>
            <a:off x="1143000" y="3459435"/>
            <a:ext cx="10287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spc="-81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01</a:t>
            </a:r>
            <a:endParaRPr lang="en-US" sz="2700" dirty="0"/>
          </a:p>
        </p:txBody>
      </p:sp>
      <p:sp>
        <p:nvSpPr>
          <p:cNvPr id="9" name="Text 6"/>
          <p:cNvSpPr/>
          <p:nvPr/>
        </p:nvSpPr>
        <p:spPr>
          <a:xfrm>
            <a:off x="2324100" y="3564210"/>
            <a:ext cx="198120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09:00 - 10:00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4457700" y="3495154"/>
            <a:ext cx="10870311" cy="3857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Abertura e contrato</a:t>
            </a:r>
            <a:endParaRPr lang="en-US" sz="2250" dirty="0"/>
          </a:p>
        </p:txBody>
      </p:sp>
      <p:sp>
        <p:nvSpPr>
          <p:cNvPr id="11" name="Text 8"/>
          <p:cNvSpPr/>
          <p:nvPr/>
        </p:nvSpPr>
        <p:spPr>
          <a:xfrm>
            <a:off x="15163800" y="3576117"/>
            <a:ext cx="1981200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apresentacao · check-in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1143000" y="5078685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3" name="Shape 10"/>
          <p:cNvSpPr/>
          <p:nvPr/>
        </p:nvSpPr>
        <p:spPr>
          <a:xfrm>
            <a:off x="1143000" y="4230960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4" name="Text 11"/>
          <p:cNvSpPr/>
          <p:nvPr/>
        </p:nvSpPr>
        <p:spPr>
          <a:xfrm>
            <a:off x="1143000" y="4450035"/>
            <a:ext cx="10287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spc="-81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02</a:t>
            </a:r>
            <a:endParaRPr lang="en-US" sz="2700" dirty="0"/>
          </a:p>
        </p:txBody>
      </p:sp>
      <p:sp>
        <p:nvSpPr>
          <p:cNvPr id="15" name="Text 12"/>
          <p:cNvSpPr/>
          <p:nvPr/>
        </p:nvSpPr>
        <p:spPr>
          <a:xfrm>
            <a:off x="2324100" y="4554810"/>
            <a:ext cx="198120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10:00 - 11:30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4457700" y="4485754"/>
            <a:ext cx="10870311" cy="3857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Tema 1 - edite aqui</a:t>
            </a:r>
            <a:endParaRPr lang="en-US" sz="2250" dirty="0"/>
          </a:p>
        </p:txBody>
      </p:sp>
      <p:sp>
        <p:nvSpPr>
          <p:cNvPr id="17" name="Text 14"/>
          <p:cNvSpPr/>
          <p:nvPr/>
        </p:nvSpPr>
        <p:spPr>
          <a:xfrm>
            <a:off x="15163800" y="4566717"/>
            <a:ext cx="1981200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conteudo · pratica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1143000" y="6069285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9" name="Shape 16"/>
          <p:cNvSpPr/>
          <p:nvPr/>
        </p:nvSpPr>
        <p:spPr>
          <a:xfrm>
            <a:off x="1143000" y="5221560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0" name="Text 17"/>
          <p:cNvSpPr/>
          <p:nvPr/>
        </p:nvSpPr>
        <p:spPr>
          <a:xfrm>
            <a:off x="1143000" y="5440635"/>
            <a:ext cx="10287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spc="-81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03</a:t>
            </a:r>
            <a:endParaRPr lang="en-US" sz="2700" dirty="0"/>
          </a:p>
        </p:txBody>
      </p:sp>
      <p:sp>
        <p:nvSpPr>
          <p:cNvPr id="21" name="Text 18"/>
          <p:cNvSpPr/>
          <p:nvPr/>
        </p:nvSpPr>
        <p:spPr>
          <a:xfrm>
            <a:off x="2324100" y="5545410"/>
            <a:ext cx="198120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11:30 - 12:30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4457700" y="5476354"/>
            <a:ext cx="10870311" cy="3857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Tema 2 - edite aqui</a:t>
            </a:r>
            <a:endParaRPr lang="en-US" sz="2250" dirty="0"/>
          </a:p>
        </p:txBody>
      </p:sp>
      <p:sp>
        <p:nvSpPr>
          <p:cNvPr id="23" name="Text 20"/>
          <p:cNvSpPr/>
          <p:nvPr/>
        </p:nvSpPr>
        <p:spPr>
          <a:xfrm>
            <a:off x="15163800" y="5557317"/>
            <a:ext cx="1981200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conteudo · debate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1143000" y="7059885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5" name="Shape 22"/>
          <p:cNvSpPr/>
          <p:nvPr/>
        </p:nvSpPr>
        <p:spPr>
          <a:xfrm>
            <a:off x="1143000" y="6212160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6" name="Text 23"/>
          <p:cNvSpPr/>
          <p:nvPr/>
        </p:nvSpPr>
        <p:spPr>
          <a:xfrm>
            <a:off x="1143000" y="6431235"/>
            <a:ext cx="10287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spc="-81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04</a:t>
            </a:r>
            <a:endParaRPr lang="en-US" sz="2700" dirty="0"/>
          </a:p>
        </p:txBody>
      </p:sp>
      <p:sp>
        <p:nvSpPr>
          <p:cNvPr id="27" name="Text 24"/>
          <p:cNvSpPr/>
          <p:nvPr/>
        </p:nvSpPr>
        <p:spPr>
          <a:xfrm>
            <a:off x="2324100" y="6536010"/>
            <a:ext cx="198120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14:00 - 15:30</a:t>
            </a:r>
            <a:endParaRPr lang="en-US" sz="1350" dirty="0"/>
          </a:p>
        </p:txBody>
      </p:sp>
      <p:sp>
        <p:nvSpPr>
          <p:cNvPr id="28" name="Text 25"/>
          <p:cNvSpPr/>
          <p:nvPr/>
        </p:nvSpPr>
        <p:spPr>
          <a:xfrm>
            <a:off x="4457700" y="6466954"/>
            <a:ext cx="10870311" cy="3857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Tema 3 - edite aqui</a:t>
            </a:r>
            <a:endParaRPr lang="en-US" sz="2250" dirty="0"/>
          </a:p>
        </p:txBody>
      </p:sp>
      <p:sp>
        <p:nvSpPr>
          <p:cNvPr id="29" name="Text 26"/>
          <p:cNvSpPr/>
          <p:nvPr/>
        </p:nvSpPr>
        <p:spPr>
          <a:xfrm>
            <a:off x="15163800" y="6547917"/>
            <a:ext cx="1981200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aplicacao pratica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1143000" y="8050485"/>
            <a:ext cx="16002000" cy="19050"/>
          </a:xfrm>
          <a:prstGeom prst="rect">
            <a:avLst/>
          </a:prstGeom>
          <a:solidFill>
            <a:srgbClr val="081D29"/>
          </a:solidFill>
          <a:ln/>
        </p:spPr>
      </p:sp>
      <p:sp>
        <p:nvSpPr>
          <p:cNvPr id="31" name="Shape 28"/>
          <p:cNvSpPr/>
          <p:nvPr/>
        </p:nvSpPr>
        <p:spPr>
          <a:xfrm>
            <a:off x="1143000" y="7202760"/>
            <a:ext cx="16002000" cy="952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32" name="Text 29"/>
          <p:cNvSpPr/>
          <p:nvPr/>
        </p:nvSpPr>
        <p:spPr>
          <a:xfrm>
            <a:off x="1143000" y="7421835"/>
            <a:ext cx="10287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spc="-81" kern="0" dirty="0">
                <a:solidFill>
                  <a:srgbClr val="004A5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05</a:t>
            </a:r>
            <a:endParaRPr lang="en-US" sz="2700" dirty="0"/>
          </a:p>
        </p:txBody>
      </p:sp>
      <p:sp>
        <p:nvSpPr>
          <p:cNvPr id="33" name="Text 30"/>
          <p:cNvSpPr/>
          <p:nvPr/>
        </p:nvSpPr>
        <p:spPr>
          <a:xfrm>
            <a:off x="2324100" y="7526610"/>
            <a:ext cx="198120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15:30 - 16:30</a:t>
            </a:r>
            <a:endParaRPr lang="en-US" sz="1350" dirty="0"/>
          </a:p>
        </p:txBody>
      </p:sp>
      <p:sp>
        <p:nvSpPr>
          <p:cNvPr id="34" name="Text 31"/>
          <p:cNvSpPr/>
          <p:nvPr/>
        </p:nvSpPr>
        <p:spPr>
          <a:xfrm>
            <a:off x="4457700" y="7457554"/>
            <a:ext cx="10870311" cy="3857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-45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Encerramento e plano</a:t>
            </a:r>
            <a:endParaRPr lang="en-US" sz="2250" dirty="0"/>
          </a:p>
        </p:txBody>
      </p:sp>
      <p:sp>
        <p:nvSpPr>
          <p:cNvPr id="35" name="Text 32"/>
          <p:cNvSpPr/>
          <p:nvPr/>
        </p:nvSpPr>
        <p:spPr>
          <a:xfrm>
            <a:off x="15163800" y="7445648"/>
            <a:ext cx="19812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sintese · proximos passos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609600" y="9544050"/>
            <a:ext cx="269772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36 · BONUS EDITAVEL</a:t>
            </a:r>
            <a:endParaRPr lang="en-US" sz="1350" dirty="0"/>
          </a:p>
        </p:txBody>
      </p:sp>
      <p:sp>
        <p:nvSpPr>
          <p:cNvPr id="37" name="Text 34"/>
          <p:cNvSpPr/>
          <p:nvPr/>
        </p:nvSpPr>
        <p:spPr>
          <a:xfrm>
            <a:off x="16895192" y="9544050"/>
            <a:ext cx="85940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36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905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LISTA DE TÓPICOS EDITÁVEL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419350"/>
            <a:ext cx="16482060" cy="7764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5700" b="1" spc="-199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Título da lista </a:t>
            </a:r>
            <a:pPr algn="l" indent="0" marL="0">
              <a:lnSpc>
                <a:spcPct val="102000"/>
              </a:lnSpc>
              <a:buNone/>
            </a:pPr>
            <a:r>
              <a:rPr lang="en-US" sz="5700" i="1" spc="-199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aqui</a:t>
            </a:r>
            <a:pPr algn="l" indent="0" marL="0">
              <a:lnSpc>
                <a:spcPct val="102000"/>
              </a:lnSpc>
              <a:buNone/>
            </a:pPr>
            <a:r>
              <a:rPr lang="en-US" sz="5700" b="1" spc="-199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5700" dirty="0"/>
          </a:p>
        </p:txBody>
      </p:sp>
      <p:sp>
        <p:nvSpPr>
          <p:cNvPr id="6" name="Shape 3"/>
          <p:cNvSpPr/>
          <p:nvPr/>
        </p:nvSpPr>
        <p:spPr>
          <a:xfrm>
            <a:off x="1143000" y="3748236"/>
            <a:ext cx="762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7" name="Text 4"/>
          <p:cNvSpPr/>
          <p:nvPr/>
        </p:nvSpPr>
        <p:spPr>
          <a:xfrm>
            <a:off x="1143000" y="3967311"/>
            <a:ext cx="83820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01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1905000" y="3691086"/>
            <a:ext cx="15240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9" name="Text 6"/>
          <p:cNvSpPr/>
          <p:nvPr/>
        </p:nvSpPr>
        <p:spPr>
          <a:xfrm>
            <a:off x="1905000" y="3910161"/>
            <a:ext cx="15697200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400" spc="-36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Primeiro item da lista — edite este texto livremente.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1143000" y="4588297"/>
            <a:ext cx="762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1" name="Text 8"/>
          <p:cNvSpPr/>
          <p:nvPr/>
        </p:nvSpPr>
        <p:spPr>
          <a:xfrm>
            <a:off x="1143000" y="4807372"/>
            <a:ext cx="83820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02</a:t>
            </a:r>
            <a:endParaRPr lang="en-US" sz="2100" dirty="0"/>
          </a:p>
        </p:txBody>
      </p:sp>
      <p:sp>
        <p:nvSpPr>
          <p:cNvPr id="12" name="Shape 9"/>
          <p:cNvSpPr/>
          <p:nvPr/>
        </p:nvSpPr>
        <p:spPr>
          <a:xfrm>
            <a:off x="1905000" y="4531147"/>
            <a:ext cx="15240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3" name="Text 10"/>
          <p:cNvSpPr/>
          <p:nvPr/>
        </p:nvSpPr>
        <p:spPr>
          <a:xfrm>
            <a:off x="1905000" y="4750222"/>
            <a:ext cx="15697200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400" spc="-36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Segundo item — descrição curta e direta funciona melhor.</a:t>
            </a:r>
            <a:endParaRPr lang="en-US" sz="2400" dirty="0"/>
          </a:p>
        </p:txBody>
      </p:sp>
      <p:sp>
        <p:nvSpPr>
          <p:cNvPr id="14" name="Shape 11"/>
          <p:cNvSpPr/>
          <p:nvPr/>
        </p:nvSpPr>
        <p:spPr>
          <a:xfrm>
            <a:off x="1143000" y="5428357"/>
            <a:ext cx="762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5" name="Text 12"/>
          <p:cNvSpPr/>
          <p:nvPr/>
        </p:nvSpPr>
        <p:spPr>
          <a:xfrm>
            <a:off x="1143000" y="5647432"/>
            <a:ext cx="83820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03</a:t>
            </a:r>
            <a:endParaRPr lang="en-US" sz="2100" dirty="0"/>
          </a:p>
        </p:txBody>
      </p:sp>
      <p:sp>
        <p:nvSpPr>
          <p:cNvPr id="16" name="Shape 13"/>
          <p:cNvSpPr/>
          <p:nvPr/>
        </p:nvSpPr>
        <p:spPr>
          <a:xfrm>
            <a:off x="1905000" y="5371207"/>
            <a:ext cx="15240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7" name="Text 14"/>
          <p:cNvSpPr/>
          <p:nvPr/>
        </p:nvSpPr>
        <p:spPr>
          <a:xfrm>
            <a:off x="1905000" y="5590282"/>
            <a:ext cx="15697200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400" spc="-36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Terceiro item — destaque </a:t>
            </a:r>
            <a:pPr algn="l" indent="0" marL="0">
              <a:lnSpc>
                <a:spcPct val="135000"/>
              </a:lnSpc>
              <a:buNone/>
            </a:pPr>
            <a:r>
              <a:rPr lang="en-US" sz="2400" b="1" spc="-36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palavras-chave </a:t>
            </a:r>
            <a:pPr algn="l" indent="0" marL="0">
              <a:lnSpc>
                <a:spcPct val="135000"/>
              </a:lnSpc>
              <a:buNone/>
            </a:pPr>
            <a:r>
              <a:rPr lang="en-US" sz="2400" spc="-36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em azul.</a:t>
            </a:r>
            <a:endParaRPr lang="en-US" sz="2400" dirty="0"/>
          </a:p>
        </p:txBody>
      </p:sp>
      <p:sp>
        <p:nvSpPr>
          <p:cNvPr id="18" name="Shape 15"/>
          <p:cNvSpPr/>
          <p:nvPr/>
        </p:nvSpPr>
        <p:spPr>
          <a:xfrm>
            <a:off x="1143000" y="6268417"/>
            <a:ext cx="762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9" name="Text 16"/>
          <p:cNvSpPr/>
          <p:nvPr/>
        </p:nvSpPr>
        <p:spPr>
          <a:xfrm>
            <a:off x="1143000" y="6487492"/>
            <a:ext cx="83820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04</a:t>
            </a:r>
            <a:endParaRPr lang="en-US" sz="2100" dirty="0"/>
          </a:p>
        </p:txBody>
      </p:sp>
      <p:sp>
        <p:nvSpPr>
          <p:cNvPr id="20" name="Shape 17"/>
          <p:cNvSpPr/>
          <p:nvPr/>
        </p:nvSpPr>
        <p:spPr>
          <a:xfrm>
            <a:off x="1905000" y="6211267"/>
            <a:ext cx="15240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1" name="Text 18"/>
          <p:cNvSpPr/>
          <p:nvPr/>
        </p:nvSpPr>
        <p:spPr>
          <a:xfrm>
            <a:off x="1905000" y="6430342"/>
            <a:ext cx="15697200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400" spc="-36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Quarto item — limite-se a uma linha por tópico se possível.</a:t>
            </a:r>
            <a:endParaRPr lang="en-US" sz="2400" dirty="0"/>
          </a:p>
        </p:txBody>
      </p:sp>
      <p:sp>
        <p:nvSpPr>
          <p:cNvPr id="22" name="Shape 19"/>
          <p:cNvSpPr/>
          <p:nvPr/>
        </p:nvSpPr>
        <p:spPr>
          <a:xfrm>
            <a:off x="1143000" y="7860953"/>
            <a:ext cx="762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3" name="Shape 20"/>
          <p:cNvSpPr/>
          <p:nvPr/>
        </p:nvSpPr>
        <p:spPr>
          <a:xfrm>
            <a:off x="1143000" y="7108478"/>
            <a:ext cx="762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4" name="Text 21"/>
          <p:cNvSpPr/>
          <p:nvPr/>
        </p:nvSpPr>
        <p:spPr>
          <a:xfrm>
            <a:off x="1143000" y="7327553"/>
            <a:ext cx="83820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05</a:t>
            </a:r>
            <a:endParaRPr lang="en-US" sz="2100" dirty="0"/>
          </a:p>
        </p:txBody>
      </p:sp>
      <p:sp>
        <p:nvSpPr>
          <p:cNvPr id="25" name="Shape 22"/>
          <p:cNvSpPr/>
          <p:nvPr/>
        </p:nvSpPr>
        <p:spPr>
          <a:xfrm>
            <a:off x="1905000" y="7891388"/>
            <a:ext cx="15240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6" name="Shape 23"/>
          <p:cNvSpPr/>
          <p:nvPr/>
        </p:nvSpPr>
        <p:spPr>
          <a:xfrm>
            <a:off x="1905000" y="7051328"/>
            <a:ext cx="15240000" cy="952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7" name="Text 24"/>
          <p:cNvSpPr/>
          <p:nvPr/>
        </p:nvSpPr>
        <p:spPr>
          <a:xfrm>
            <a:off x="1905000" y="7270403"/>
            <a:ext cx="15697200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2400" spc="-36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Quinto item — duplique este bloco no PowerPoint para mais.</a:t>
            </a:r>
            <a:endParaRPr lang="en-US" sz="2400" dirty="0"/>
          </a:p>
        </p:txBody>
      </p:sp>
      <p:sp>
        <p:nvSpPr>
          <p:cNvPr id="28" name="Text 25"/>
          <p:cNvSpPr/>
          <p:nvPr/>
        </p:nvSpPr>
        <p:spPr>
          <a:xfrm>
            <a:off x="609600" y="9544050"/>
            <a:ext cx="270393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 · BÔNUS EDITÁVEL</a:t>
            </a:r>
            <a:endParaRPr lang="en-US" sz="1350" dirty="0"/>
          </a:p>
        </p:txBody>
      </p:sp>
      <p:sp>
        <p:nvSpPr>
          <p:cNvPr id="29" name="Text 26"/>
          <p:cNvSpPr/>
          <p:nvPr/>
        </p:nvSpPr>
        <p:spPr>
          <a:xfrm>
            <a:off x="16888420" y="9544050"/>
            <a:ext cx="86618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905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COMPARATIVO EDITÁVEL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419350"/>
            <a:ext cx="16482060" cy="6598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Antes </a:t>
            </a:r>
            <a:pPr algn="l" indent="0" marL="0">
              <a:lnSpc>
                <a:spcPct val="102000"/>
              </a:lnSpc>
              <a:buNone/>
            </a:pPr>
            <a:r>
              <a:rPr lang="en-US" sz="4800" i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 depois</a:t>
            </a:r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800" dirty="0"/>
          </a:p>
        </p:txBody>
      </p:sp>
      <p:sp>
        <p:nvSpPr>
          <p:cNvPr id="6" name="Shape 3"/>
          <p:cNvSpPr/>
          <p:nvPr/>
        </p:nvSpPr>
        <p:spPr>
          <a:xfrm>
            <a:off x="1143000" y="3650679"/>
            <a:ext cx="7772400" cy="2992636"/>
          </a:xfrm>
          <a:prstGeom prst="roundRect">
            <a:avLst>
              <a:gd name="adj" fmla="val 5729"/>
            </a:avLst>
          </a:prstGeom>
          <a:solidFill>
            <a:srgbClr val="F4F4F4"/>
          </a:solidFill>
          <a:ln/>
        </p:spPr>
      </p:sp>
      <p:sp>
        <p:nvSpPr>
          <p:cNvPr id="7" name="Text 4"/>
          <p:cNvSpPr/>
          <p:nvPr/>
        </p:nvSpPr>
        <p:spPr>
          <a:xfrm>
            <a:off x="1600200" y="4107879"/>
            <a:ext cx="706374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LADO A · ANTES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600200" y="4460304"/>
            <a:ext cx="7063740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90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Título do lado A</a:t>
            </a:r>
            <a:endParaRPr lang="en-US" sz="3600" dirty="0"/>
          </a:p>
        </p:txBody>
      </p:sp>
      <p:sp>
        <p:nvSpPr>
          <p:cNvPr id="9" name="Text 6"/>
          <p:cNvSpPr/>
          <p:nvPr/>
        </p:nvSpPr>
        <p:spPr>
          <a:xfrm>
            <a:off x="1600200" y="5191795"/>
            <a:ext cx="7063740" cy="10324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4A4A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Descrição editável do primeiro lado da comparação. Use para apresentar o estado atual, problema ou abordagem antiga.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9372600" y="3650679"/>
            <a:ext cx="7772400" cy="2992636"/>
          </a:xfrm>
          <a:prstGeom prst="roundRect">
            <a:avLst>
              <a:gd name="adj" fmla="val 5729"/>
            </a:avLst>
          </a:prstGeom>
          <a:solidFill>
            <a:srgbClr val="003DA6"/>
          </a:solidFill>
          <a:ln/>
        </p:spPr>
      </p:sp>
      <p:sp>
        <p:nvSpPr>
          <p:cNvPr id="11" name="Text 8"/>
          <p:cNvSpPr/>
          <p:nvPr/>
        </p:nvSpPr>
        <p:spPr>
          <a:xfrm>
            <a:off x="9829800" y="4107879"/>
            <a:ext cx="706374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FFFFFF">
                    <a:alpha val="7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LADO B · DEPOIS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9829800" y="4460304"/>
            <a:ext cx="7063740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90" kern="0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Título do lado B</a:t>
            </a:r>
            <a:endParaRPr lang="en-US" sz="3600" dirty="0"/>
          </a:p>
        </p:txBody>
      </p:sp>
      <p:sp>
        <p:nvSpPr>
          <p:cNvPr id="13" name="Text 10"/>
          <p:cNvSpPr/>
          <p:nvPr/>
        </p:nvSpPr>
        <p:spPr>
          <a:xfrm>
            <a:off x="9829800" y="5191795"/>
            <a:ext cx="7063740" cy="10324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FFFFFF">
                    <a:alpha val="9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Descrição editável do segundo lado da comparação. Use para apresentar a solução, estado desejado ou nova abordagem.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609600" y="9544050"/>
            <a:ext cx="269044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25 · BÔNUS EDITÁVEL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16902782" y="9544050"/>
            <a:ext cx="85181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25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4024313"/>
            <a:ext cx="784860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NÚMERO-DESTAQUE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4462463"/>
            <a:ext cx="7848600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5500" b="1" spc="-1275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87</a:t>
            </a:r>
            <a:pPr algn="l" indent="0" marL="0">
              <a:lnSpc>
                <a:spcPct val="85000"/>
              </a:lnSpc>
              <a:buNone/>
            </a:pPr>
            <a:r>
              <a:rPr lang="en-US" sz="15000" b="1" spc="-1275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%</a:t>
            </a:r>
            <a:endParaRPr lang="en-US" sz="25500" dirty="0"/>
          </a:p>
        </p:txBody>
      </p:sp>
      <p:sp>
        <p:nvSpPr>
          <p:cNvPr id="6" name="Text 3"/>
          <p:cNvSpPr/>
          <p:nvPr/>
        </p:nvSpPr>
        <p:spPr>
          <a:xfrm>
            <a:off x="9525000" y="4121051"/>
            <a:ext cx="7848600" cy="16153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spc="-90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Edite esta descrição para contextualizar o número apresentado.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9525000" y="5964957"/>
            <a:ext cx="7848600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800" dirty="0">
                <a:solidFill>
                  <a:srgbClr val="5A5A5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Use este layout para enfatizar uma estatística, taxa, métrica ou percentual relevante ao argumento.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9525000" y="6932637"/>
            <a:ext cx="7848600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b="1" spc="216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FONTE: EDITE AQUI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09600" y="9544050"/>
            <a:ext cx="2697956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26 · BÔNUS EDITÁVEL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16895490" y="9544050"/>
            <a:ext cx="85911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26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905000" y="2667000"/>
            <a:ext cx="1491234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PERGUNTA EDITÁVEL · 2 MINUTOS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905000" y="3219450"/>
            <a:ext cx="13735050" cy="26303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300" i="1" spc="-189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Edite esta pergunta para provocar reflexão sobre </a:t>
            </a:r>
            <a:pPr algn="l" indent="0" marL="0">
              <a:lnSpc>
                <a:spcPct val="108000"/>
              </a:lnSpc>
              <a:buNone/>
            </a:pPr>
            <a:r>
              <a:rPr lang="en-US" sz="6300" b="1" spc="-189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qualquer tema </a:t>
            </a:r>
            <a:pPr algn="l" indent="0" marL="0">
              <a:lnSpc>
                <a:spcPct val="108000"/>
              </a:lnSpc>
              <a:buNone/>
            </a:pPr>
            <a:r>
              <a:rPr lang="en-US" sz="6300" i="1" spc="-189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abordado no treinamento.</a:t>
            </a:r>
            <a:endParaRPr lang="en-US" sz="6300" dirty="0"/>
          </a:p>
        </p:txBody>
      </p:sp>
      <p:sp>
        <p:nvSpPr>
          <p:cNvPr id="6" name="Text 3"/>
          <p:cNvSpPr/>
          <p:nvPr/>
        </p:nvSpPr>
        <p:spPr>
          <a:xfrm>
            <a:off x="609600" y="9544050"/>
            <a:ext cx="269450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27 · BÔNUS EDITÁVEL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6898541" y="9544050"/>
            <a:ext cx="856059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27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3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2667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FFFFFF">
                    <a:alpha val="7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ENCERRAMENTO EDITÁVEL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3219450"/>
            <a:ext cx="16482060" cy="2049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8000"/>
              </a:lnSpc>
              <a:buNone/>
            </a:pPr>
            <a:r>
              <a:rPr lang="en-US" sz="18000" spc="-900" kern="0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obrigado</a:t>
            </a:r>
            <a:pPr algn="l" indent="0" marL="0">
              <a:lnSpc>
                <a:spcPct val="88000"/>
              </a:lnSpc>
              <a:buNone/>
            </a:pPr>
            <a:r>
              <a:rPr lang="en-US" sz="18000" b="1" spc="-900" kern="0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18000" dirty="0"/>
          </a:p>
        </p:txBody>
      </p:sp>
      <p:sp>
        <p:nvSpPr>
          <p:cNvPr id="6" name="Text 3"/>
          <p:cNvSpPr/>
          <p:nvPr/>
        </p:nvSpPr>
        <p:spPr>
          <a:xfrm>
            <a:off x="1143000" y="5612085"/>
            <a:ext cx="10791825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250" i="1" dirty="0">
                <a:solidFill>
                  <a:srgbClr val="FFFFFF">
                    <a:alpha val="9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Edite esta mensagem de encerramento para personalizar o agradecimento ao público.</a:t>
            </a:r>
            <a:endParaRPr lang="en-US" sz="2250" dirty="0"/>
          </a:p>
        </p:txBody>
      </p:sp>
      <p:sp>
        <p:nvSpPr>
          <p:cNvPr id="7" name="Text 4"/>
          <p:cNvSpPr/>
          <p:nvPr/>
        </p:nvSpPr>
        <p:spPr>
          <a:xfrm>
            <a:off x="1143000" y="7021785"/>
            <a:ext cx="269167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FFFFFF">
                    <a:alpha val="6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CONTATO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143000" y="7240860"/>
            <a:ext cx="2691671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contato@lghisi.com.br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365873" y="7021785"/>
            <a:ext cx="216872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FFFFFF">
                    <a:alpha val="6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PRÓXIMO ENCONTRO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4365873" y="7240860"/>
            <a:ext cx="2168723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[edite a data aqui]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609600" y="9544050"/>
            <a:ext cx="270286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FFFFFF">
                    <a:alpha val="55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28 · BÔNUS EDITÁVEL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16891695" y="9544050"/>
            <a:ext cx="86290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28 </a:t>
            </a:r>
            <a:pPr algn="l" indent="0" marL="0">
              <a:buNone/>
            </a:pPr>
            <a:r>
              <a:rPr lang="en-US" sz="1350" spc="243" kern="0" dirty="0">
                <a:solidFill>
                  <a:srgbClr val="FFFFFF">
                    <a:alpha val="55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2211735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CAPA EDITAVEL · NOVO TEMA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726085"/>
            <a:ext cx="16482060" cy="3543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5000" spc="-750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novo </a:t>
            </a:r>
            <a:pPr algn="l" indent="0" marL="0">
              <a:lnSpc>
                <a:spcPct val="92000"/>
              </a:lnSpc>
              <a:buNone/>
            </a:pPr>
            <a:r>
              <a:rPr lang="en-US" sz="15000" b="1" i="1" spc="-750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treinamento.</a:t>
            </a:r>
            <a:endParaRPr lang="en-US" sz="15000" dirty="0"/>
          </a:p>
        </p:txBody>
      </p:sp>
      <p:sp>
        <p:nvSpPr>
          <p:cNvPr id="6" name="Text 3"/>
          <p:cNvSpPr/>
          <p:nvPr/>
        </p:nvSpPr>
        <p:spPr>
          <a:xfrm>
            <a:off x="1143000" y="6688485"/>
            <a:ext cx="1079182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4A4A4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Edite o titulo acima e este subtitulo para criar a capa de qualquer novo treinamento, modulo ou secao.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1143000" y="8151465"/>
            <a:ext cx="133245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FACILITACAO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143000" y="8370540"/>
            <a:ext cx="1332458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Lghisi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2856458" y="8151465"/>
            <a:ext cx="13900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DATA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2856458" y="8370540"/>
            <a:ext cx="139005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[edite aqui]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4627513" y="8151465"/>
            <a:ext cx="139005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231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DURACAO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627513" y="8370540"/>
            <a:ext cx="139005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[edite aqui]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609600" y="9544050"/>
            <a:ext cx="269811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29 · BONUS EDITAVEL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16895490" y="9544050"/>
            <a:ext cx="85911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29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1D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2334146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FFFFFF">
                    <a:alpha val="6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DIVISOR DE SECAO · NUMERO GRANDE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3000896"/>
            <a:ext cx="5957118" cy="3787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2000"/>
              </a:lnSpc>
              <a:buNone/>
            </a:pPr>
            <a:r>
              <a:rPr lang="en-US" sz="36000" b="1" spc="-2000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04</a:t>
            </a:r>
            <a:endParaRPr lang="en-US" sz="36000" dirty="0"/>
          </a:p>
        </p:txBody>
      </p:sp>
      <p:sp>
        <p:nvSpPr>
          <p:cNvPr id="6" name="Text 3"/>
          <p:cNvSpPr/>
          <p:nvPr/>
        </p:nvSpPr>
        <p:spPr>
          <a:xfrm>
            <a:off x="7536210" y="6325121"/>
            <a:ext cx="6138924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330" kern="0" dirty="0">
                <a:solidFill>
                  <a:srgbClr val="FFFFFF">
                    <a:alpha val="5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MODULO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536210" y="6787083"/>
            <a:ext cx="6138924" cy="1775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7200" spc="-288" kern="0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titulo do </a:t>
            </a:r>
            <a:pPr algn="l" indent="0" marL="0">
              <a:lnSpc>
                <a:spcPct val="95000"/>
              </a:lnSpc>
              <a:buNone/>
            </a:pPr>
            <a:r>
              <a:rPr lang="en-US" sz="7200" b="1" i="1" spc="-288" kern="0" dirty="0">
                <a:solidFill>
                  <a:srgbClr val="FFFFFF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modulo aqui.</a:t>
            </a:r>
            <a:endParaRPr lang="en-US" sz="7200" dirty="0"/>
          </a:p>
        </p:txBody>
      </p:sp>
      <p:sp>
        <p:nvSpPr>
          <p:cNvPr id="8" name="Text 5"/>
          <p:cNvSpPr/>
          <p:nvPr/>
        </p:nvSpPr>
        <p:spPr>
          <a:xfrm>
            <a:off x="609600" y="9544050"/>
            <a:ext cx="2706541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FFFFFF">
                    <a:alpha val="55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30 · BONUS EDITAVEL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16888123" y="9544050"/>
            <a:ext cx="86647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30 </a:t>
            </a:r>
            <a:pPr algn="l" indent="0" marL="0">
              <a:buNone/>
            </a:pPr>
            <a:r>
              <a:rPr lang="en-US" sz="1350" spc="243" kern="0" dirty="0">
                <a:solidFill>
                  <a:srgbClr val="FFFFFF">
                    <a:alpha val="55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800100"/>
          </a:xfrm>
          <a:prstGeom prst="rect">
            <a:avLst/>
          </a:prstGeom>
          <a:solidFill>
            <a:srgbClr val="003DA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219075"/>
            <a:ext cx="765200" cy="3619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905000"/>
            <a:ext cx="1648206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97" kern="0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— TEXTO · DUAS COLUNAS —</a:t>
            </a:r>
            <a:endParaRPr lang="en-US" sz="1350" dirty="0"/>
          </a:p>
        </p:txBody>
      </p:sp>
      <p:sp>
        <p:nvSpPr>
          <p:cNvPr id="5" name="Text 2"/>
          <p:cNvSpPr/>
          <p:nvPr/>
        </p:nvSpPr>
        <p:spPr>
          <a:xfrm>
            <a:off x="1143000" y="2419350"/>
            <a:ext cx="16482060" cy="6598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Conteudo </a:t>
            </a:r>
            <a:pPr algn="l" indent="0" marL="0">
              <a:lnSpc>
                <a:spcPct val="102000"/>
              </a:lnSpc>
              <a:buNone/>
            </a:pPr>
            <a:r>
              <a:rPr lang="en-US" sz="4800" i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desenvolvido</a:t>
            </a:r>
            <a:pPr algn="l" indent="0" marL="0">
              <a:lnSpc>
                <a:spcPct val="102000"/>
              </a:lnSpc>
              <a:buNone/>
            </a:pPr>
            <a:r>
              <a:rPr lang="en-US" sz="4800" b="1" spc="-168" kern="0" dirty="0">
                <a:solidFill>
                  <a:srgbClr val="081D29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.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1143000" y="3574479"/>
            <a:ext cx="7848600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spc="-48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Subtitulo da coluna esquerda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1143000" y="4115470"/>
            <a:ext cx="7848600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Edite este paragrafo livremente. Use a coluna esquerda para apresentar conceito, definicao ou primeira parte de um argumento.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1143000" y="4955456"/>
            <a:ext cx="7848600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Voce pode adicionar mais paragrafos ou destacar </a:t>
            </a:r>
            <a:pPr algn="l" indent="0" marL="0">
              <a:lnSpc>
                <a:spcPct val="155000"/>
              </a:lnSpc>
              <a:buNone/>
            </a:pPr>
            <a:r>
              <a:rPr lang="en-US" sz="1650" b="1" dirty="0">
                <a:solidFill>
                  <a:srgbClr val="003DA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palavras-chave em azul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.</a:t>
            </a:r>
            <a:endParaRPr lang="en-US" sz="1650" dirty="0"/>
          </a:p>
        </p:txBody>
      </p:sp>
      <p:sp>
        <p:nvSpPr>
          <p:cNvPr id="9" name="Text 6"/>
          <p:cNvSpPr/>
          <p:nvPr/>
        </p:nvSpPr>
        <p:spPr>
          <a:xfrm>
            <a:off x="9525000" y="3574479"/>
            <a:ext cx="7848600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spc="-48" kern="0" dirty="0">
                <a:solidFill>
                  <a:srgbClr val="003DA6"/>
                </a:solidFill>
                <a:latin typeface="Montserrat Alternates" pitchFamily="34" charset="0"/>
                <a:ea typeface="Montserrat Alternates" pitchFamily="34" charset="-122"/>
                <a:cs typeface="Montserrat Alternates" pitchFamily="34" charset="-120"/>
              </a:rPr>
              <a:t>Subtitulo da coluna direita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9525000" y="4115470"/>
            <a:ext cx="7848600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Use a coluna direita para complementar — exemplo pratico, contraponto, segunda parte do argumento ou referencia.</a:t>
            </a:r>
            <a:endParaRPr lang="en-US" sz="1650" dirty="0"/>
          </a:p>
        </p:txBody>
      </p:sp>
      <p:sp>
        <p:nvSpPr>
          <p:cNvPr id="11" name="Text 8"/>
          <p:cNvSpPr/>
          <p:nvPr/>
        </p:nvSpPr>
        <p:spPr>
          <a:xfrm>
            <a:off x="9525000" y="4955456"/>
            <a:ext cx="7848600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A3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Layout funciona bem para slides com muito conteudo escrito que ainda precisam manter respiro visual e legibilidade.</a:t>
            </a:r>
            <a:endParaRPr lang="en-US" sz="1650" dirty="0"/>
          </a:p>
        </p:txBody>
      </p:sp>
      <p:sp>
        <p:nvSpPr>
          <p:cNvPr id="12" name="Text 9"/>
          <p:cNvSpPr/>
          <p:nvPr/>
        </p:nvSpPr>
        <p:spPr>
          <a:xfrm>
            <a:off x="609600" y="9544050"/>
            <a:ext cx="265403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97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31 · BONUS EDITAVEL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16937310" y="9544050"/>
            <a:ext cx="81729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243" kern="0" dirty="0">
                <a:solidFill>
                  <a:srgbClr val="081D2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31 </a:t>
            </a:r>
            <a:pPr algn="l" indent="0" marL="0">
              <a:buNone/>
            </a:pPr>
            <a:r>
              <a:rPr lang="en-US" sz="1350" spc="243" kern="0" dirty="0">
                <a:solidFill>
                  <a:srgbClr val="9A9A9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/ 36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2026-05-08T00:46:46Z</dcterms:created>
  <dcterms:modified xsi:type="dcterms:W3CDTF">2026-05-08T00:46:46Z</dcterms:modified>
</cp:coreProperties>
</file>